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85" autoAdjust="0"/>
    <p:restoredTop sz="33663" autoAdjust="0"/>
  </p:normalViewPr>
  <p:slideViewPr>
    <p:cSldViewPr snapToGrid="0" snapToObjects="1">
      <p:cViewPr varScale="1">
        <p:scale>
          <a:sx n="71" d="100"/>
          <a:sy n="71" d="100"/>
        </p:scale>
        <p:origin x="774"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11/22/2023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eg>
</file>

<file path=ppt/media/image34.png>
</file>

<file path=ppt/media/image35.png>
</file>

<file path=ppt/media/image36.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EBDA0E2-FEBD-4B65-8F16-724CF984F377}" type="slidenum">
              <a:rPr lang="en-US" smtClean="0"/>
              <a:t>1</a:t>
            </a:fld>
            <a:endParaRPr lang="en-US"/>
          </a:p>
        </p:txBody>
      </p:sp>
    </p:spTree>
    <p:extLst>
      <p:ext uri="{BB962C8B-B14F-4D97-AF65-F5344CB8AC3E}">
        <p14:creationId xmlns:p14="http://schemas.microsoft.com/office/powerpoint/2010/main" val="31140141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oniaravind/IBM-data-science-capstone-project/blob/main/3%20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oniaravind/IBM-data-science-capstone-project/blob/main/5%20Exploring%20and%20Preparing%20Data%20Assignment.ipynb"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oniaravind/IBM-data-science-capstone-project/blob/main/4%20SQL%20Notebook%20for%20Peer%20Assignment.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oniaravind/IBM-data-science-capstone-project/blob/main/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oniaravind/IBM-data-science-capstone-project/blob/main/7%20Machine%20Learning%20Prediction%20Assignment.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oniaravind/IBM-data-science-capstone-project/blob/main/1%20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oniaravind/IBM-data-science-capstone-project/blob/main/2%20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684571" y="4568734"/>
            <a:ext cx="3015892"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Seelam</a:t>
            </a:r>
            <a:r>
              <a:rPr lang="en-US" dirty="0">
                <a:solidFill>
                  <a:schemeClr val="bg2"/>
                </a:solidFill>
                <a:latin typeface="Abadi"/>
                <a:ea typeface="SF Pro" pitchFamily="2" charset="0"/>
                <a:cs typeface="SF Pro" pitchFamily="2" charset="0"/>
              </a:rPr>
              <a:t> Moni Aravind</a:t>
            </a:r>
          </a:p>
          <a:p>
            <a:r>
              <a:rPr lang="en-US" dirty="0">
                <a:solidFill>
                  <a:schemeClr val="bg2"/>
                </a:solidFill>
                <a:latin typeface="Abadi" panose="020B0604020104020204" pitchFamily="34" charset="0"/>
                <a:ea typeface="SF Pro" pitchFamily="2" charset="0"/>
                <a:cs typeface="SF Pro" pitchFamily="2" charset="0"/>
              </a:rPr>
              <a:t>22-11-2023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4"/>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99369"/>
            <a:ext cx="6054535" cy="5016584"/>
          </a:xfrm>
          <a:prstGeom prst="rect">
            <a:avLst/>
          </a:prstGeom>
        </p:spPr>
        <p:txBody>
          <a:bodyPr/>
          <a:lstStyle/>
          <a:p>
            <a:pPr algn="just"/>
            <a:r>
              <a:rPr lang="en-US" sz="2400" dirty="0">
                <a:latin typeface="Abadi" panose="020B0604020104020204" pitchFamily="34" charset="0"/>
              </a:rPr>
              <a:t>We performed exploratory data analysis and determined the training labels.</a:t>
            </a:r>
          </a:p>
          <a:p>
            <a:pPr algn="just"/>
            <a:r>
              <a:rPr lang="en-US" sz="2400" dirty="0">
                <a:latin typeface="Abadi" panose="020B0604020104020204" pitchFamily="34" charset="0"/>
              </a:rPr>
              <a:t>We calculated the number of launches at each site, and the number and occurrence of each orbits</a:t>
            </a:r>
          </a:p>
          <a:p>
            <a:pPr algn="just"/>
            <a:r>
              <a:rPr lang="en-US" sz="2400" dirty="0">
                <a:latin typeface="Abadi" panose="020B0604020104020204" pitchFamily="34" charset="0"/>
              </a:rPr>
              <a:t>We created landing outcome label from outcome column and exported the results to csv.</a:t>
            </a:r>
          </a:p>
          <a:p>
            <a:pPr algn="just">
              <a:lnSpc>
                <a:spcPct val="100000"/>
              </a:lnSpc>
              <a:spcBef>
                <a:spcPts val="1400"/>
              </a:spcBef>
            </a:pPr>
            <a:r>
              <a:rPr lang="en-US" sz="2400" dirty="0">
                <a:latin typeface="Abadi" panose="020B0604020104020204" pitchFamily="34" charset="0"/>
              </a:rPr>
              <a:t>The link to the notebook is </a:t>
            </a:r>
            <a:r>
              <a:rPr lang="en-US" sz="2400" dirty="0">
                <a:latin typeface="Abadi" panose="020B0604020104020204" pitchFamily="34" charset="0"/>
                <a:hlinkClick r:id="rId3"/>
              </a:rPr>
              <a:t>https://github.com/moniaravind/IBM-data-science-capstone-project/blob/main/3%20Data%20Wrangling.ipynb</a:t>
            </a:r>
            <a:endParaRPr lang="en-US" dirty="0"/>
          </a:p>
          <a:p>
            <a:pPr algn="just"/>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1">
            <a:extLst>
              <a:ext uri="{FF2B5EF4-FFF2-40B4-BE49-F238E27FC236}">
                <a16:creationId xmlns:a16="http://schemas.microsoft.com/office/drawing/2014/main" id="{0C94C67F-0678-E6A2-3D0B-4324C923C364}"/>
              </a:ext>
            </a:extLst>
          </p:cNvPr>
          <p:cNvPicPr>
            <a:picLocks noChangeAspect="1"/>
          </p:cNvPicPr>
          <p:nvPr/>
        </p:nvPicPr>
        <p:blipFill>
          <a:blip r:embed="rId4"/>
          <a:stretch>
            <a:fillRect/>
          </a:stretch>
        </p:blipFill>
        <p:spPr>
          <a:xfrm>
            <a:off x="7047571" y="1669480"/>
            <a:ext cx="5017443" cy="3987130"/>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6283848" cy="4493725"/>
          </a:xfrm>
          <a:prstGeom prst="rect">
            <a:avLst/>
          </a:prstGeom>
        </p:spPr>
        <p:txBody>
          <a:bodyPr lIns="91440" tIns="45720" rIns="91440" bIns="45720" anchor="t"/>
          <a:lstStyle/>
          <a:p>
            <a:pPr algn="just">
              <a:lnSpc>
                <a:spcPct val="100000"/>
              </a:lnSpc>
              <a:spcBef>
                <a:spcPts val="1400"/>
              </a:spcBef>
            </a:pPr>
            <a:r>
              <a:rPr lang="en-US" sz="2400" dirty="0">
                <a:latin typeface="Abadi"/>
              </a:rPr>
              <a:t>We explored the data by visualizing the relationship between flight number and launch Site, payload and launch site, success rate of each orbit type, flight number and orbit type, the launch success yearly trend. </a:t>
            </a:r>
            <a:endParaRPr lang="en-US" sz="2400" dirty="0">
              <a:latin typeface="Abadi" panose="020B0604020104020204" pitchFamily="34" charset="0"/>
            </a:endParaRPr>
          </a:p>
          <a:p>
            <a:pPr algn="just"/>
            <a:r>
              <a:rPr lang="en-US" sz="2400" dirty="0">
                <a:latin typeface="Abadi" panose="020B0604020104020204" pitchFamily="34" charset="0"/>
              </a:rPr>
              <a:t>The link to the notebook is </a:t>
            </a:r>
            <a:r>
              <a:rPr lang="en-US" sz="2400" dirty="0">
                <a:latin typeface="Abadi" panose="020B0604020104020204" pitchFamily="34" charset="0"/>
                <a:hlinkClick r:id="rId3"/>
              </a:rPr>
              <a:t>https://github.com/moniaravind/IBM-data-science-capstone-project/blob/main/5%20Exploring%20and%20Preparing%20Data%20Assignment.ipynb</a:t>
            </a:r>
            <a:endParaRPr lang="en-US" sz="24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1026" name="Picture 2">
            <a:extLst>
              <a:ext uri="{FF2B5EF4-FFF2-40B4-BE49-F238E27FC236}">
                <a16:creationId xmlns:a16="http://schemas.microsoft.com/office/drawing/2014/main" id="{3F1CA494-E6EB-03FA-1DE5-43680B3BA5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26221" y="1494263"/>
            <a:ext cx="4231751" cy="231245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D5EF07E1-C0FE-E97E-EF24-D34184254B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26221" y="4030806"/>
            <a:ext cx="4059389" cy="21614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10740"/>
            <a:ext cx="9745589" cy="5347260"/>
          </a:xfrm>
          <a:prstGeom prst="rect">
            <a:avLst/>
          </a:prstGeom>
        </p:spPr>
        <p:txBody>
          <a:bodyPr lIns="91440" tIns="45720" rIns="91440" bIns="45720" anchor="t"/>
          <a:lstStyle/>
          <a:p>
            <a:pPr algn="just">
              <a:lnSpc>
                <a:spcPct val="100000"/>
              </a:lnSpc>
              <a:spcBef>
                <a:spcPts val="1400"/>
              </a:spcBef>
            </a:pPr>
            <a:r>
              <a:rPr lang="en-US" sz="2000" dirty="0">
                <a:latin typeface="Abadi" panose="020B0604020104020204" pitchFamily="34" charset="0"/>
              </a:rPr>
              <a:t>We loaded the SpaceX dataset into a PostgreSQL database without leaving the </a:t>
            </a:r>
            <a:r>
              <a:rPr lang="en-US" sz="2000" dirty="0" err="1">
                <a:latin typeface="Abadi" panose="020B0604020104020204" pitchFamily="34" charset="0"/>
              </a:rPr>
              <a:t>jupyter</a:t>
            </a:r>
            <a:r>
              <a:rPr lang="en-US" sz="2000" dirty="0">
                <a:latin typeface="Abadi" panose="020B0604020104020204" pitchFamily="34" charset="0"/>
              </a:rPr>
              <a:t> notebook.</a:t>
            </a:r>
          </a:p>
          <a:p>
            <a:pPr algn="just">
              <a:lnSpc>
                <a:spcPct val="100000"/>
              </a:lnSpc>
              <a:spcBef>
                <a:spcPts val="1400"/>
              </a:spcBef>
            </a:pPr>
            <a:r>
              <a:rPr lang="en-US" sz="2000" dirty="0">
                <a:latin typeface="Abadi" panose="020B0604020104020204" pitchFamily="34" charset="0"/>
              </a:rPr>
              <a:t>We applied EDA with SQL to get insight from the data. We wrote queries to find out for instance:</a:t>
            </a:r>
          </a:p>
          <a:p>
            <a:pPr lvl="1" algn="just">
              <a:lnSpc>
                <a:spcPct val="100000"/>
              </a:lnSpc>
              <a:spcBef>
                <a:spcPts val="1400"/>
              </a:spcBef>
              <a:buFontTx/>
              <a:buChar char="-"/>
            </a:pPr>
            <a:r>
              <a:rPr lang="en-US" sz="1800" dirty="0">
                <a:latin typeface="Abadi" panose="020B0604020104020204" pitchFamily="34" charset="0"/>
              </a:rPr>
              <a:t>The names of unique launch sites in the space mission.</a:t>
            </a:r>
          </a:p>
          <a:p>
            <a:pPr lvl="1" algn="just">
              <a:lnSpc>
                <a:spcPct val="100000"/>
              </a:lnSpc>
              <a:spcBef>
                <a:spcPts val="1400"/>
              </a:spcBef>
              <a:buFontTx/>
              <a:buChar char="-"/>
            </a:pPr>
            <a:r>
              <a:rPr lang="en-US" sz="1800" dirty="0">
                <a:latin typeface="Abadi" panose="020B0604020104020204" pitchFamily="34" charset="0"/>
              </a:rPr>
              <a:t>The total payload mass carried by boosters launched by NASA (CRS)</a:t>
            </a:r>
          </a:p>
          <a:p>
            <a:pPr lvl="1" algn="just">
              <a:lnSpc>
                <a:spcPct val="100000"/>
              </a:lnSpc>
              <a:spcBef>
                <a:spcPts val="1400"/>
              </a:spcBef>
              <a:buFontTx/>
              <a:buChar char="-"/>
            </a:pPr>
            <a:r>
              <a:rPr lang="en-US" sz="1800" dirty="0">
                <a:latin typeface="Abadi" panose="020B0604020104020204" pitchFamily="34" charset="0"/>
              </a:rPr>
              <a:t>The average payload mass carried by booster version F9 v1.1</a:t>
            </a:r>
          </a:p>
          <a:p>
            <a:pPr lvl="1" algn="just">
              <a:lnSpc>
                <a:spcPct val="100000"/>
              </a:lnSpc>
              <a:spcBef>
                <a:spcPts val="1400"/>
              </a:spcBef>
              <a:buFontTx/>
              <a:buChar char="-"/>
            </a:pPr>
            <a:r>
              <a:rPr lang="en-US" sz="1800" dirty="0">
                <a:latin typeface="Abadi" panose="020B0604020104020204" pitchFamily="34" charset="0"/>
              </a:rPr>
              <a:t>The total number of successful and failure mission outcomes</a:t>
            </a:r>
          </a:p>
          <a:p>
            <a:pPr lvl="1" algn="just">
              <a:lnSpc>
                <a:spcPct val="100000"/>
              </a:lnSpc>
              <a:spcBef>
                <a:spcPts val="1400"/>
              </a:spcBef>
              <a:buFontTx/>
              <a:buChar char="-"/>
            </a:pPr>
            <a:r>
              <a:rPr lang="en-US" sz="1800" dirty="0">
                <a:latin typeface="Abadi" panose="020B0604020104020204" pitchFamily="34" charset="0"/>
              </a:rPr>
              <a:t>The failed landing outcomes in drone ship, their booster version and launch site names.</a:t>
            </a:r>
          </a:p>
          <a:p>
            <a:pPr algn="just"/>
            <a:r>
              <a:rPr lang="en-US" sz="2000" dirty="0">
                <a:latin typeface="Abadi" panose="020B0604020104020204" pitchFamily="34" charset="0"/>
              </a:rPr>
              <a:t>The link to the notebook is </a:t>
            </a:r>
            <a:r>
              <a:rPr lang="en-US" sz="2000" dirty="0">
                <a:latin typeface="Abadi" panose="020B0604020104020204" pitchFamily="34" charset="0"/>
                <a:hlinkClick r:id="rId3"/>
              </a:rPr>
              <a:t>https://github.com/moniaravind/IBM-data-science-capstone-project/blob/main/4%20SQL%20Notebook%20for%20Peer%20Assignment.ipynb</a:t>
            </a:r>
            <a:endParaRPr lang="en-US" sz="2000" dirty="0">
              <a:latin typeface="Abadi" panose="020B0604020104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73416"/>
            <a:ext cx="10515600" cy="4552157"/>
          </a:xfrm>
          <a:prstGeom prst="rect">
            <a:avLst/>
          </a:prstGeom>
        </p:spPr>
        <p:txBody>
          <a:bodyPr>
            <a:normAutofit lnSpcReduction="10000"/>
          </a:bodyPr>
          <a:lstStyle/>
          <a:p>
            <a:pPr algn="just">
              <a:lnSpc>
                <a:spcPct val="100000"/>
              </a:lnSpc>
              <a:spcBef>
                <a:spcPts val="1400"/>
              </a:spcBef>
            </a:pPr>
            <a:r>
              <a:rPr lang="en-US" sz="2400" dirty="0">
                <a:latin typeface="Abadi" panose="020B0604020104020204" pitchFamily="34" charset="0"/>
              </a:rPr>
              <a:t>We marked all launch sites, and added map objects such as markers, circles, lines to mark the success or failure of launches for each site on the folium map.</a:t>
            </a:r>
          </a:p>
          <a:p>
            <a:pPr algn="just">
              <a:lnSpc>
                <a:spcPct val="100000"/>
              </a:lnSpc>
              <a:spcBef>
                <a:spcPts val="1400"/>
              </a:spcBef>
            </a:pPr>
            <a:r>
              <a:rPr lang="en-US" sz="2400" dirty="0">
                <a:latin typeface="Abadi" panose="020B0604020104020204" pitchFamily="34" charset="0"/>
              </a:rPr>
              <a:t>We assigned the feature launch outcomes (failure or success) to class 0 and 1.i.e., 0 for failure, and 1 for success.</a:t>
            </a:r>
          </a:p>
          <a:p>
            <a:pPr algn="just">
              <a:lnSpc>
                <a:spcPct val="100000"/>
              </a:lnSpc>
              <a:spcBef>
                <a:spcPts val="1400"/>
              </a:spcBef>
            </a:pPr>
            <a:r>
              <a:rPr lang="en-US" sz="2400" dirty="0">
                <a:latin typeface="Abadi" panose="020B0604020104020204" pitchFamily="34" charset="0"/>
              </a:rPr>
              <a:t>Using the color-labeled marker clusters, we identified which launch sites have relatively high success rate. </a:t>
            </a:r>
          </a:p>
          <a:p>
            <a:pPr algn="just">
              <a:lnSpc>
                <a:spcPct val="100000"/>
              </a:lnSpc>
              <a:spcBef>
                <a:spcPts val="1400"/>
              </a:spcBef>
            </a:pPr>
            <a:r>
              <a:rPr lang="en-US" sz="2400" dirty="0">
                <a:latin typeface="Abadi" panose="020B0604020104020204" pitchFamily="34" charset="0"/>
              </a:rPr>
              <a:t>We calculated the distances between a launch site to its proximities. We answered some question for instance:</a:t>
            </a:r>
          </a:p>
          <a:p>
            <a:pPr lvl="1" algn="just">
              <a:lnSpc>
                <a:spcPct val="100000"/>
              </a:lnSpc>
              <a:spcBef>
                <a:spcPts val="1400"/>
              </a:spcBef>
              <a:buFontTx/>
              <a:buChar char="-"/>
            </a:pPr>
            <a:r>
              <a:rPr lang="en-US" sz="2200" dirty="0">
                <a:latin typeface="Abadi" panose="020B0604020104020204" pitchFamily="34" charset="0"/>
              </a:rPr>
              <a:t>Are launch sites near railways, highways and coastlines.</a:t>
            </a:r>
          </a:p>
          <a:p>
            <a:pPr lvl="1" algn="just">
              <a:lnSpc>
                <a:spcPct val="100000"/>
              </a:lnSpc>
              <a:spcBef>
                <a:spcPts val="1400"/>
              </a:spcBef>
              <a:buFontTx/>
              <a:buChar char="-"/>
            </a:pPr>
            <a:r>
              <a:rPr lang="en-US" sz="2200" dirty="0">
                <a:latin typeface="Abadi" panose="020B0604020104020204" pitchFamily="34" charset="0"/>
              </a:rPr>
              <a:t>Do launch sites keep certain distance away from cities.</a:t>
            </a: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400" dirty="0">
                <a:solidFill>
                  <a:schemeClr val="accent3">
                    <a:lumMod val="25000"/>
                  </a:schemeClr>
                </a:solidFill>
                <a:latin typeface="Abadi" panose="020B0604020104020204" pitchFamily="34" charset="0"/>
              </a:rPr>
              <a:t>We built an interactive dashboard with </a:t>
            </a:r>
            <a:r>
              <a:rPr lang="en-US" sz="2400" dirty="0" err="1">
                <a:solidFill>
                  <a:schemeClr val="accent3">
                    <a:lumMod val="25000"/>
                  </a:schemeClr>
                </a:solidFill>
                <a:latin typeface="Abadi" panose="020B0604020104020204" pitchFamily="34" charset="0"/>
              </a:rPr>
              <a:t>Plotly</a:t>
            </a:r>
            <a:r>
              <a:rPr lang="en-US" sz="2400" dirty="0">
                <a:solidFill>
                  <a:schemeClr val="accent3">
                    <a:lumMod val="25000"/>
                  </a:schemeClr>
                </a:solidFill>
                <a:latin typeface="Abadi" panose="020B0604020104020204" pitchFamily="34" charset="0"/>
              </a:rPr>
              <a:t> dash</a:t>
            </a:r>
          </a:p>
          <a:p>
            <a:pPr>
              <a:lnSpc>
                <a:spcPct val="100000"/>
              </a:lnSpc>
              <a:spcBef>
                <a:spcPts val="1400"/>
              </a:spcBef>
            </a:pPr>
            <a:r>
              <a:rPr lang="en-US" sz="24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4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400" dirty="0">
                <a:solidFill>
                  <a:schemeClr val="accent3">
                    <a:lumMod val="25000"/>
                  </a:schemeClr>
                </a:solidFill>
                <a:latin typeface="Abadi"/>
              </a:rPr>
              <a:t>The link to the notebook is </a:t>
            </a:r>
            <a:r>
              <a:rPr lang="en-US" sz="2400" dirty="0">
                <a:solidFill>
                  <a:srgbClr val="1C7DDB"/>
                </a:solidFill>
                <a:latin typeface="Abadi" panose="020B0604020104020204" pitchFamily="34" charset="0"/>
                <a:hlinkClick r:id="rId3"/>
              </a:rPr>
              <a:t>https://github.com/moniaravind/IBM-data-science-capstone-project/blob/main/app.py</a:t>
            </a:r>
            <a:endParaRPr lang="en-US" sz="32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601586"/>
          </a:xfrm>
          <a:prstGeom prst="rect">
            <a:avLst/>
          </a:prstGeom>
        </p:spPr>
        <p:txBody>
          <a:bodyPr>
            <a:noAutofit/>
          </a:bodyPr>
          <a:lstStyle/>
          <a:p>
            <a:pPr>
              <a:lnSpc>
                <a:spcPct val="100000"/>
              </a:lnSpc>
              <a:spcBef>
                <a:spcPts val="1400"/>
              </a:spcBef>
            </a:pPr>
            <a:r>
              <a:rPr lang="en-US" sz="2400" dirty="0">
                <a:latin typeface="Abadi" panose="020B0604020104020204" pitchFamily="34" charset="0"/>
              </a:rPr>
              <a:t>We loaded the data using </a:t>
            </a:r>
            <a:r>
              <a:rPr lang="en-US" sz="2400" dirty="0" err="1">
                <a:latin typeface="Abadi" panose="020B0604020104020204" pitchFamily="34" charset="0"/>
              </a:rPr>
              <a:t>numpy</a:t>
            </a:r>
            <a:r>
              <a:rPr lang="en-US" sz="2400" dirty="0">
                <a:latin typeface="Abadi" panose="020B0604020104020204" pitchFamily="34" charset="0"/>
              </a:rPr>
              <a:t> and pandas, transformed the data, split our data into training and testing.</a:t>
            </a:r>
          </a:p>
          <a:p>
            <a:pPr>
              <a:lnSpc>
                <a:spcPct val="100000"/>
              </a:lnSpc>
              <a:spcBef>
                <a:spcPts val="1400"/>
              </a:spcBef>
            </a:pPr>
            <a:r>
              <a:rPr lang="en-US" sz="2400" dirty="0">
                <a:latin typeface="Abadi" panose="020B0604020104020204" pitchFamily="34" charset="0"/>
              </a:rPr>
              <a:t>We built different machine learning models and tune different hyperparameters using </a:t>
            </a:r>
            <a:r>
              <a:rPr lang="en-US" sz="2400" dirty="0" err="1">
                <a:latin typeface="Abadi" panose="020B0604020104020204" pitchFamily="34" charset="0"/>
              </a:rPr>
              <a:t>GridSearchCV</a:t>
            </a:r>
            <a:r>
              <a:rPr lang="en-US" sz="2400" dirty="0">
                <a:latin typeface="Abadi" panose="020B0604020104020204" pitchFamily="34" charset="0"/>
              </a:rPr>
              <a:t>.</a:t>
            </a:r>
          </a:p>
          <a:p>
            <a:pPr>
              <a:lnSpc>
                <a:spcPct val="100000"/>
              </a:lnSpc>
              <a:spcBef>
                <a:spcPts val="1400"/>
              </a:spcBef>
            </a:pPr>
            <a:r>
              <a:rPr lang="en-US" sz="2400" dirty="0">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400" dirty="0">
                <a:latin typeface="Abadi" panose="020B0604020104020204" pitchFamily="34" charset="0"/>
              </a:rPr>
              <a:t>We found the best performing classification model.</a:t>
            </a:r>
          </a:p>
          <a:p>
            <a:r>
              <a:rPr lang="en-US" sz="2400" dirty="0">
                <a:latin typeface="Abadi"/>
              </a:rPr>
              <a:t>The link to the notebook is </a:t>
            </a:r>
            <a:r>
              <a:rPr lang="en-US" sz="2400" dirty="0">
                <a:latin typeface="Abadi" panose="020B0604020104020204" pitchFamily="34" charset="0"/>
                <a:hlinkClick r:id="rId3"/>
              </a:rPr>
              <a:t>https://github.com/moniaravind/IBM-data-science-capstone-project/blob/main/7%20Machine%20Learning%20Prediction%20Assignment.ipynb</a:t>
            </a:r>
            <a:endParaRPr lang="en-US" sz="240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85681" y="1650842"/>
            <a:ext cx="10420638" cy="891636"/>
          </a:xfrm>
          <a:prstGeom prst="rect">
            <a:avLst/>
          </a:prstGeom>
        </p:spPr>
        <p:txBody>
          <a:bodyPr>
            <a:normAutofit/>
          </a:bodyPr>
          <a:lstStyle/>
          <a:p>
            <a:pPr algn="just">
              <a:lnSpc>
                <a:spcPct val="100000"/>
              </a:lnSpc>
              <a:spcBef>
                <a:spcPts val="1400"/>
              </a:spcBef>
            </a:pPr>
            <a:r>
              <a:rPr lang="en-US" sz="24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2050" name="Picture 2">
            <a:extLst>
              <a:ext uri="{FF2B5EF4-FFF2-40B4-BE49-F238E27FC236}">
                <a16:creationId xmlns:a16="http://schemas.microsoft.com/office/drawing/2014/main" id="{33108434-8517-0727-9778-3092792458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2689412"/>
            <a:ext cx="10420638" cy="30869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52019" y="1554541"/>
            <a:ext cx="10687961" cy="764913"/>
          </a:xfrm>
          <a:prstGeom prst="rect">
            <a:avLst/>
          </a:prstGeom>
        </p:spPr>
        <p:txBody>
          <a:bodyPr>
            <a:normAutofit lnSpcReduction="10000"/>
          </a:bodyPr>
          <a:lstStyle/>
          <a:p>
            <a:pPr algn="just">
              <a:lnSpc>
                <a:spcPct val="100000"/>
              </a:lnSpc>
              <a:spcBef>
                <a:spcPts val="1400"/>
              </a:spcBef>
            </a:pPr>
            <a:r>
              <a:rPr lang="en-CA" sz="2400" dirty="0">
                <a:solidFill>
                  <a:schemeClr val="accent3">
                    <a:lumMod val="25000"/>
                  </a:schemeClr>
                </a:solidFill>
                <a:latin typeface="Abadi" panose="020B0604020104020204" pitchFamily="34" charset="0"/>
              </a:rPr>
              <a:t>The greater the payload mass for launch site CCAFS SLC 40 has the higher the success rate for the rocket</a:t>
            </a:r>
            <a:endParaRPr lang="en-US" sz="2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3074" name="Picture 2">
            <a:extLst>
              <a:ext uri="{FF2B5EF4-FFF2-40B4-BE49-F238E27FC236}">
                <a16:creationId xmlns:a16="http://schemas.microsoft.com/office/drawing/2014/main" id="{9CAA7E5C-ED0E-2D30-5FEF-6001BB1795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933" y="2958353"/>
            <a:ext cx="10954132" cy="24867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lnSpc>
                <a:spcPct val="100000"/>
              </a:lnSpc>
              <a:spcBef>
                <a:spcPts val="1400"/>
              </a:spcBef>
            </a:pPr>
            <a:r>
              <a:rPr lang="en-US" sz="2200" dirty="0">
                <a:solidFill>
                  <a:schemeClr val="tx1"/>
                </a:solidFill>
                <a:latin typeface="Abadi"/>
              </a:rPr>
              <a:t>Executive Summary</a:t>
            </a:r>
          </a:p>
          <a:p>
            <a:pPr algn="just">
              <a:lnSpc>
                <a:spcPct val="100000"/>
              </a:lnSpc>
              <a:spcBef>
                <a:spcPts val="1400"/>
              </a:spcBef>
            </a:pPr>
            <a:r>
              <a:rPr lang="en-US" sz="2200" dirty="0">
                <a:solidFill>
                  <a:schemeClr val="tx1"/>
                </a:solidFill>
                <a:latin typeface="Abadi"/>
              </a:rPr>
              <a:t>Introduction</a:t>
            </a:r>
          </a:p>
          <a:p>
            <a:pPr algn="just">
              <a:lnSpc>
                <a:spcPct val="100000"/>
              </a:lnSpc>
              <a:spcBef>
                <a:spcPts val="1400"/>
              </a:spcBef>
            </a:pPr>
            <a:r>
              <a:rPr lang="en-US" sz="2200" dirty="0">
                <a:solidFill>
                  <a:schemeClr val="tx1"/>
                </a:solidFill>
                <a:latin typeface="Abadi"/>
              </a:rPr>
              <a:t>Methodology</a:t>
            </a:r>
          </a:p>
          <a:p>
            <a:pPr algn="just">
              <a:lnSpc>
                <a:spcPct val="100000"/>
              </a:lnSpc>
              <a:spcBef>
                <a:spcPts val="1400"/>
              </a:spcBef>
            </a:pPr>
            <a:r>
              <a:rPr lang="en-US" sz="2200" dirty="0">
                <a:solidFill>
                  <a:schemeClr val="tx1"/>
                </a:solidFill>
                <a:latin typeface="Abadi"/>
              </a:rPr>
              <a:t>Results</a:t>
            </a:r>
          </a:p>
          <a:p>
            <a:pPr algn="just">
              <a:lnSpc>
                <a:spcPct val="100000"/>
              </a:lnSpc>
              <a:spcBef>
                <a:spcPts val="1400"/>
              </a:spcBef>
            </a:pPr>
            <a:r>
              <a:rPr lang="en-US" sz="2200" dirty="0">
                <a:solidFill>
                  <a:schemeClr val="tx1"/>
                </a:solidFill>
                <a:latin typeface="Abadi"/>
              </a:rPr>
              <a:t>Conclusion</a:t>
            </a:r>
          </a:p>
          <a:p>
            <a:pPr algn="just">
              <a:lnSpc>
                <a:spcPct val="100000"/>
              </a:lnSpc>
              <a:spcBef>
                <a:spcPts val="1400"/>
              </a:spcBef>
            </a:pPr>
            <a:r>
              <a:rPr lang="en-US" sz="2200" dirty="0">
                <a:solidFill>
                  <a:schemeClr val="tx1"/>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50849"/>
            <a:ext cx="10515600" cy="1062530"/>
          </a:xfrm>
          <a:prstGeom prst="rect">
            <a:avLst/>
          </a:prstGeom>
        </p:spPr>
        <p:txBody>
          <a:bodyPr>
            <a:normAutofit/>
          </a:bodyPr>
          <a:lstStyle/>
          <a:p>
            <a:pPr algn="just">
              <a:spcBef>
                <a:spcPts val="1400"/>
              </a:spcBef>
            </a:pPr>
            <a:r>
              <a:rPr lang="en-US" sz="2400" dirty="0">
                <a:latin typeface="Abadi" panose="020B0604020104020204" pitchFamily="34" charset="0"/>
              </a:rPr>
              <a:t>From the plot, we can see that ES-L1, GEO, HEO, SSO, VLEO had the most success rate.</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4">
            <a:extLst>
              <a:ext uri="{FF2B5EF4-FFF2-40B4-BE49-F238E27FC236}">
                <a16:creationId xmlns:a16="http://schemas.microsoft.com/office/drawing/2014/main" id="{6CEB33BD-5AC2-8FB9-4987-509376507D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4093" y="2505518"/>
            <a:ext cx="7162563" cy="3813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09" y="1686050"/>
            <a:ext cx="10515599" cy="1359244"/>
          </a:xfrm>
          <a:prstGeom prst="rect">
            <a:avLst/>
          </a:prstGeom>
        </p:spPr>
        <p:txBody>
          <a:bodyPr>
            <a:normAutofit/>
          </a:bodyPr>
          <a:lstStyle/>
          <a:p>
            <a:pPr algn="just">
              <a:lnSpc>
                <a:spcPct val="100000"/>
              </a:lnSpc>
              <a:spcBef>
                <a:spcPts val="1400"/>
              </a:spcBef>
            </a:pPr>
            <a:r>
              <a:rPr lang="en-US" sz="24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FBA9536B-C410-7001-FAB0-5E939724A4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3079" y="3429001"/>
            <a:ext cx="10789458" cy="2331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728245"/>
            <a:ext cx="10515600" cy="79731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146" name="Picture 2">
            <a:extLst>
              <a:ext uri="{FF2B5EF4-FFF2-40B4-BE49-F238E27FC236}">
                <a16:creationId xmlns:a16="http://schemas.microsoft.com/office/drawing/2014/main" id="{2A72EC27-308C-55AB-A341-A6AD789AB6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8303" y="2823882"/>
            <a:ext cx="10837307" cy="27700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49907" cy="2313984"/>
          </a:xfrm>
          <a:prstGeom prst="rect">
            <a:avLst/>
          </a:prstGeom>
        </p:spPr>
        <p:txBody>
          <a:bodyPr>
            <a:normAutofit/>
          </a:bodyPr>
          <a:lstStyle/>
          <a:p>
            <a:pPr algn="just">
              <a:spcBef>
                <a:spcPts val="1400"/>
              </a:spcBef>
            </a:pPr>
            <a:r>
              <a:rPr lang="en-US" sz="2400" dirty="0">
                <a:latin typeface="Abadi" panose="020B0604020104020204" pitchFamily="34" charset="0"/>
              </a:rPr>
              <a:t>From the plot, we can observe that success rate since 2013 kept on increasing till 2020.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7170" name="Picture 2">
            <a:extLst>
              <a:ext uri="{FF2B5EF4-FFF2-40B4-BE49-F238E27FC236}">
                <a16:creationId xmlns:a16="http://schemas.microsoft.com/office/drawing/2014/main" id="{0F5B7EF9-2E6A-0513-9A09-075F9DF195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82550" y="1867368"/>
            <a:ext cx="6796639" cy="37140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06322" cy="4351338"/>
          </a:xfrm>
          <a:prstGeom prst="rect">
            <a:avLst/>
          </a:prstGeom>
        </p:spPr>
        <p:txBody>
          <a:bodyPr>
            <a:normAutofit/>
          </a:bodyPr>
          <a:lstStyle/>
          <a:p>
            <a:pPr algn="just">
              <a:spcBef>
                <a:spcPts val="1400"/>
              </a:spcBef>
            </a:pPr>
            <a:r>
              <a:rPr lang="en-US" sz="2400" dirty="0">
                <a:latin typeface="Abadi" panose="020B0604020104020204" pitchFamily="34" charset="0"/>
              </a:rPr>
              <a:t>We used the key word </a:t>
            </a:r>
            <a:r>
              <a:rPr lang="en-US" sz="2400" b="1" dirty="0">
                <a:latin typeface="Abadi" panose="020B0604020104020204" pitchFamily="34" charset="0"/>
              </a:rPr>
              <a:t>DISTINCT</a:t>
            </a:r>
            <a:r>
              <a:rPr lang="en-US" sz="2400" dirty="0">
                <a:latin typeface="Abadi" panose="020B0604020104020204" pitchFamily="34" charset="0"/>
              </a:rPr>
              <a:t> to show only unique launch sites from the SpaceX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ABB95C37-A941-E075-B7A6-7BF33302859C}"/>
              </a:ext>
            </a:extLst>
          </p:cNvPr>
          <p:cNvPicPr>
            <a:picLocks noChangeAspect="1"/>
          </p:cNvPicPr>
          <p:nvPr/>
        </p:nvPicPr>
        <p:blipFill>
          <a:blip r:embed="rId3"/>
          <a:stretch>
            <a:fillRect/>
          </a:stretch>
        </p:blipFill>
        <p:spPr>
          <a:xfrm>
            <a:off x="5873717" y="1813580"/>
            <a:ext cx="6030740" cy="4088638"/>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694088" cy="4351338"/>
          </a:xfrm>
          <a:prstGeom prst="rect">
            <a:avLst/>
          </a:prstGeom>
        </p:spPr>
        <p:txBody>
          <a:bodyPr>
            <a:normAutofit/>
          </a:bodyPr>
          <a:lstStyle/>
          <a:p>
            <a:pPr algn="just">
              <a:lnSpc>
                <a:spcPct val="100000"/>
              </a:lnSpc>
              <a:spcBef>
                <a:spcPts val="1400"/>
              </a:spcBef>
            </a:pPr>
            <a:r>
              <a:rPr lang="en-US" sz="24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CF3B8664-DFD2-3539-D55B-5EED1F32A8E2}"/>
              </a:ext>
            </a:extLst>
          </p:cNvPr>
          <p:cNvPicPr>
            <a:picLocks noChangeAspect="1"/>
          </p:cNvPicPr>
          <p:nvPr/>
        </p:nvPicPr>
        <p:blipFill>
          <a:blip r:embed="rId3"/>
          <a:stretch>
            <a:fillRect/>
          </a:stretch>
        </p:blipFill>
        <p:spPr>
          <a:xfrm>
            <a:off x="6027811" y="1976718"/>
            <a:ext cx="5858904" cy="3486180"/>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06322" cy="4351338"/>
          </a:xfrm>
          <a:prstGeom prst="rect">
            <a:avLst/>
          </a:prstGeom>
        </p:spPr>
        <p:txBody>
          <a:bodyPr>
            <a:normAutofit/>
          </a:bodyPr>
          <a:lstStyle/>
          <a:p>
            <a:pPr algn="just">
              <a:lnSpc>
                <a:spcPct val="100000"/>
              </a:lnSpc>
              <a:spcBef>
                <a:spcPts val="1400"/>
              </a:spcBef>
            </a:pPr>
            <a:r>
              <a:rPr lang="en-US" sz="2400" dirty="0">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FA76E76A-DF33-4188-EDE9-810D53674C26}"/>
              </a:ext>
            </a:extLst>
          </p:cNvPr>
          <p:cNvPicPr>
            <a:picLocks noChangeAspect="1"/>
          </p:cNvPicPr>
          <p:nvPr/>
        </p:nvPicPr>
        <p:blipFill>
          <a:blip r:embed="rId3"/>
          <a:stretch>
            <a:fillRect/>
          </a:stretch>
        </p:blipFill>
        <p:spPr>
          <a:xfrm>
            <a:off x="6096001" y="2138082"/>
            <a:ext cx="5683624" cy="297180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325990" cy="4351338"/>
          </a:xfrm>
          <a:prstGeom prst="rect">
            <a:avLst/>
          </a:prstGeom>
        </p:spPr>
        <p:txBody>
          <a:bodyPr>
            <a:normAutofit/>
          </a:bodyPr>
          <a:lstStyle/>
          <a:p>
            <a:pPr algn="just">
              <a:spcBef>
                <a:spcPts val="1400"/>
              </a:spcBef>
            </a:pPr>
            <a:r>
              <a:rPr lang="en-US" sz="2400" dirty="0">
                <a:latin typeface="Abadi" panose="020B0604020104020204" pitchFamily="34" charset="0"/>
              </a:rPr>
              <a:t>We calculated the average payload mass carried by booster version F9 v1.1 as 2928.4</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08E903BD-E72B-A572-0D15-11823363FCF6}"/>
              </a:ext>
            </a:extLst>
          </p:cNvPr>
          <p:cNvPicPr>
            <a:picLocks noChangeAspect="1"/>
          </p:cNvPicPr>
          <p:nvPr/>
        </p:nvPicPr>
        <p:blipFill>
          <a:blip r:embed="rId3"/>
          <a:stretch>
            <a:fillRect/>
          </a:stretch>
        </p:blipFill>
        <p:spPr>
          <a:xfrm>
            <a:off x="6399491" y="2399186"/>
            <a:ext cx="5635627" cy="2858613"/>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5039118" cy="1885763"/>
          </a:xfrm>
          <a:prstGeom prst="rect">
            <a:avLst/>
          </a:prstGeom>
        </p:spPr>
        <p:txBody>
          <a:bodyPr lIns="91440" tIns="45720" rIns="91440" bIns="45720" anchor="t">
            <a:normAutofit/>
          </a:bodyPr>
          <a:lstStyle/>
          <a:p>
            <a:pPr algn="just">
              <a:spcBef>
                <a:spcPts val="1400"/>
              </a:spcBef>
            </a:pPr>
            <a:r>
              <a:rPr lang="en-US" sz="2400" dirty="0">
                <a:latin typeface="Abadi" panose="020B0604020104020204" pitchFamily="34" charset="0"/>
              </a:rPr>
              <a:t>We observed that the dates of the first successful landing outcome on ground pad was 22</a:t>
            </a:r>
            <a:r>
              <a:rPr lang="en-US" sz="2400" baseline="30000" dirty="0">
                <a:latin typeface="Abadi" panose="020B0604020104020204" pitchFamily="34" charset="0"/>
              </a:rPr>
              <a:t>nd</a:t>
            </a:r>
            <a:r>
              <a:rPr lang="en-US" sz="2400" dirty="0">
                <a:latin typeface="Abadi" panose="020B0604020104020204" pitchFamily="34" charset="0"/>
              </a:rPr>
              <a:t> December 2015</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A4DD1C06-B0A2-4DDF-2DA5-A30EC214A212}"/>
              </a:ext>
            </a:extLst>
          </p:cNvPr>
          <p:cNvPicPr>
            <a:picLocks noChangeAspect="1"/>
          </p:cNvPicPr>
          <p:nvPr/>
        </p:nvPicPr>
        <p:blipFill>
          <a:blip r:embed="rId3"/>
          <a:stretch>
            <a:fillRect/>
          </a:stretch>
        </p:blipFill>
        <p:spPr>
          <a:xfrm>
            <a:off x="6281854" y="2151529"/>
            <a:ext cx="5590895" cy="2740440"/>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1105834"/>
          </a:xfrm>
          <a:prstGeom prst="rect">
            <a:avLst/>
          </a:prstGeom>
        </p:spPr>
        <p:txBody>
          <a:bodyPr lIns="91440" tIns="45720" rIns="91440" bIns="45720" anchor="t">
            <a:normAutofit/>
          </a:bodyPr>
          <a:lstStyle/>
          <a:p>
            <a:pPr algn="just">
              <a:spcBef>
                <a:spcPts val="1400"/>
              </a:spcBef>
            </a:pPr>
            <a:r>
              <a:rPr lang="en-US" sz="2400" dirty="0">
                <a:latin typeface="Abadi" panose="020B0604020104020204" pitchFamily="34" charset="0"/>
              </a:rPr>
              <a:t>We used the </a:t>
            </a:r>
            <a:r>
              <a:rPr lang="en-US" sz="2400" b="1" dirty="0">
                <a:latin typeface="Abadi" panose="020B0604020104020204" pitchFamily="34" charset="0"/>
              </a:rPr>
              <a:t>WHERE</a:t>
            </a:r>
            <a:r>
              <a:rPr lang="en-US" sz="2400" dirty="0">
                <a:latin typeface="Abadi" panose="020B0604020104020204" pitchFamily="34" charset="0"/>
              </a:rPr>
              <a:t> clause to filter for boosters which have successfully landed on drone ship and applied the </a:t>
            </a:r>
            <a:r>
              <a:rPr lang="en-US" sz="2400" b="1" dirty="0">
                <a:latin typeface="Abadi" panose="020B0604020104020204" pitchFamily="34" charset="0"/>
              </a:rPr>
              <a:t>AND</a:t>
            </a:r>
            <a:r>
              <a:rPr lang="en-US" sz="2400" dirty="0">
                <a:latin typeface="Abadi" panose="020B0604020104020204" pitchFamily="34" charset="0"/>
              </a:rPr>
              <a:t> condition to determine successful landing with payload mass greater than 4000 but less than 6000</a:t>
            </a:r>
          </a:p>
          <a:p>
            <a:pPr>
              <a:spcBef>
                <a:spcPts val="1400"/>
              </a:spcBef>
            </a:pPr>
            <a:endParaRPr lang="en-US" sz="2400" dirty="0"/>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8CB60E08-F446-40A5-3872-E4026DC312F6}"/>
              </a:ext>
            </a:extLst>
          </p:cNvPr>
          <p:cNvPicPr>
            <a:picLocks noChangeAspect="1"/>
          </p:cNvPicPr>
          <p:nvPr/>
        </p:nvPicPr>
        <p:blipFill>
          <a:blip r:embed="rId3"/>
          <a:stretch>
            <a:fillRect/>
          </a:stretch>
        </p:blipFill>
        <p:spPr>
          <a:xfrm>
            <a:off x="1769423" y="3185771"/>
            <a:ext cx="8653153" cy="324144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43790"/>
            <a:ext cx="10326708" cy="4581784"/>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lnSpc>
                <a:spcPct val="100000"/>
              </a:lnSpc>
              <a:spcBef>
                <a:spcPts val="1400"/>
              </a:spcBef>
            </a:pPr>
            <a:r>
              <a:rPr lang="en-US" sz="2900" dirty="0">
                <a:solidFill>
                  <a:schemeClr val="tx1"/>
                </a:solidFill>
                <a:latin typeface="Abadi" panose="020B0604020104020204" pitchFamily="34" charset="0"/>
              </a:rPr>
              <a:t>Summary of methodologies</a:t>
            </a:r>
          </a:p>
          <a:p>
            <a:pPr lvl="1" algn="just">
              <a:lnSpc>
                <a:spcPct val="100000"/>
              </a:lnSpc>
              <a:spcBef>
                <a:spcPts val="1400"/>
              </a:spcBef>
              <a:buFontTx/>
              <a:buChar char="-"/>
            </a:pPr>
            <a:r>
              <a:rPr lang="en-US" sz="2400" dirty="0">
                <a:solidFill>
                  <a:schemeClr val="tx1"/>
                </a:solidFill>
                <a:latin typeface="Abadi" panose="020B0604020104020204" pitchFamily="34" charset="0"/>
              </a:rPr>
              <a:t>Data Collection through API</a:t>
            </a:r>
          </a:p>
          <a:p>
            <a:pPr lvl="1" algn="just">
              <a:lnSpc>
                <a:spcPct val="100000"/>
              </a:lnSpc>
              <a:spcBef>
                <a:spcPts val="1400"/>
              </a:spcBef>
              <a:buFontTx/>
              <a:buChar char="-"/>
            </a:pPr>
            <a:r>
              <a:rPr lang="en-US" sz="2400" dirty="0">
                <a:solidFill>
                  <a:schemeClr val="tx1"/>
                </a:solidFill>
                <a:latin typeface="Abadi" panose="020B0604020104020204" pitchFamily="34" charset="0"/>
              </a:rPr>
              <a:t>Data Collection with Web Scraping</a:t>
            </a:r>
          </a:p>
          <a:p>
            <a:pPr lvl="1" algn="just">
              <a:lnSpc>
                <a:spcPct val="100000"/>
              </a:lnSpc>
              <a:spcBef>
                <a:spcPts val="1400"/>
              </a:spcBef>
              <a:buFontTx/>
              <a:buChar char="-"/>
            </a:pPr>
            <a:r>
              <a:rPr lang="en-US" sz="2400" dirty="0">
                <a:solidFill>
                  <a:schemeClr val="tx1"/>
                </a:solidFill>
                <a:latin typeface="Abadi" panose="020B0604020104020204" pitchFamily="34" charset="0"/>
              </a:rPr>
              <a:t>Data Wrangling</a:t>
            </a:r>
          </a:p>
          <a:p>
            <a:pPr lvl="1" algn="just">
              <a:lnSpc>
                <a:spcPct val="100000"/>
              </a:lnSpc>
              <a:spcBef>
                <a:spcPts val="1400"/>
              </a:spcBef>
              <a:buFontTx/>
              <a:buChar char="-"/>
            </a:pPr>
            <a:r>
              <a:rPr lang="en-US" sz="2400" dirty="0">
                <a:solidFill>
                  <a:schemeClr val="tx1"/>
                </a:solidFill>
                <a:latin typeface="Abadi" panose="020B0604020104020204" pitchFamily="34" charset="0"/>
              </a:rPr>
              <a:t>Exploratory Data Analysis with SQL</a:t>
            </a:r>
          </a:p>
          <a:p>
            <a:pPr lvl="1" algn="just">
              <a:lnSpc>
                <a:spcPct val="100000"/>
              </a:lnSpc>
              <a:spcBef>
                <a:spcPts val="1400"/>
              </a:spcBef>
              <a:buFontTx/>
              <a:buChar char="-"/>
            </a:pPr>
            <a:r>
              <a:rPr lang="en-US" sz="2400" dirty="0">
                <a:solidFill>
                  <a:schemeClr val="tx1"/>
                </a:solidFill>
                <a:latin typeface="Abadi" panose="020B0604020104020204" pitchFamily="34" charset="0"/>
              </a:rPr>
              <a:t>Exploratory Data Analysis with Data Visualization</a:t>
            </a:r>
          </a:p>
          <a:p>
            <a:pPr lvl="1" algn="just">
              <a:lnSpc>
                <a:spcPct val="100000"/>
              </a:lnSpc>
              <a:spcBef>
                <a:spcPts val="1400"/>
              </a:spcBef>
              <a:buFontTx/>
              <a:buChar char="-"/>
            </a:pPr>
            <a:r>
              <a:rPr lang="en-US" sz="2400" dirty="0">
                <a:solidFill>
                  <a:schemeClr val="tx1"/>
                </a:solidFill>
                <a:latin typeface="Abadi" panose="020B0604020104020204" pitchFamily="34" charset="0"/>
              </a:rPr>
              <a:t>Interactive Visual Analytics with Folium</a:t>
            </a:r>
          </a:p>
          <a:p>
            <a:pPr lvl="1" algn="just">
              <a:lnSpc>
                <a:spcPct val="100000"/>
              </a:lnSpc>
              <a:spcBef>
                <a:spcPts val="1400"/>
              </a:spcBef>
              <a:buFontTx/>
              <a:buChar char="-"/>
            </a:pPr>
            <a:r>
              <a:rPr lang="en-US" sz="2400" dirty="0">
                <a:solidFill>
                  <a:schemeClr val="tx1"/>
                </a:solidFill>
                <a:latin typeface="Abadi" panose="020B0604020104020204" pitchFamily="34" charset="0"/>
              </a:rPr>
              <a:t>Machine Learning Prediction</a:t>
            </a:r>
            <a:endParaRPr lang="en-US" sz="2200" dirty="0">
              <a:solidFill>
                <a:schemeClr val="tx1"/>
              </a:solidFill>
              <a:latin typeface="Abadi" panose="020B0604020104020204" pitchFamily="34" charset="0"/>
            </a:endParaRPr>
          </a:p>
          <a:p>
            <a:pPr algn="just">
              <a:lnSpc>
                <a:spcPct val="100000"/>
              </a:lnSpc>
              <a:spcBef>
                <a:spcPts val="1400"/>
              </a:spcBef>
            </a:pPr>
            <a:r>
              <a:rPr lang="en-US" sz="2900" dirty="0">
                <a:solidFill>
                  <a:schemeClr val="tx1"/>
                </a:solidFill>
                <a:latin typeface="Abadi" panose="020B0604020104020204" pitchFamily="34" charset="0"/>
              </a:rPr>
              <a:t>Summary of all results</a:t>
            </a:r>
          </a:p>
          <a:p>
            <a:pPr lvl="1" algn="just">
              <a:lnSpc>
                <a:spcPct val="100000"/>
              </a:lnSpc>
              <a:spcBef>
                <a:spcPts val="1400"/>
              </a:spcBef>
              <a:buFontTx/>
              <a:buChar char="-"/>
            </a:pPr>
            <a:r>
              <a:rPr lang="en-US" sz="2400" dirty="0">
                <a:solidFill>
                  <a:schemeClr val="tx1"/>
                </a:solidFill>
                <a:latin typeface="Abadi" panose="020B0604020104020204" pitchFamily="34" charset="0"/>
              </a:rPr>
              <a:t>Exploratory Data Analysis result</a:t>
            </a:r>
          </a:p>
          <a:p>
            <a:pPr lvl="1" algn="just">
              <a:lnSpc>
                <a:spcPct val="100000"/>
              </a:lnSpc>
              <a:spcBef>
                <a:spcPts val="1400"/>
              </a:spcBef>
              <a:buFontTx/>
              <a:buChar char="-"/>
            </a:pPr>
            <a:r>
              <a:rPr lang="en-US" sz="2400" dirty="0">
                <a:solidFill>
                  <a:schemeClr val="tx1"/>
                </a:solidFill>
                <a:latin typeface="Abadi" panose="020B0604020104020204" pitchFamily="34" charset="0"/>
              </a:rPr>
              <a:t>Interactive analytics in screenshots</a:t>
            </a:r>
          </a:p>
          <a:p>
            <a:pPr lvl="1" algn="just">
              <a:lnSpc>
                <a:spcPct val="100000"/>
              </a:lnSpc>
              <a:spcBef>
                <a:spcPts val="1400"/>
              </a:spcBef>
              <a:buFontTx/>
              <a:buChar char="-"/>
            </a:pPr>
            <a:r>
              <a:rPr lang="en-US" sz="2400" dirty="0">
                <a:solidFill>
                  <a:schemeClr val="tx1"/>
                </a:solidFill>
                <a:latin typeface="Abadi" panose="020B0604020104020204" pitchFamily="34" charset="0"/>
              </a:rPr>
              <a:t>Predictive Analytics result</a:t>
            </a:r>
          </a:p>
          <a:p>
            <a:pPr algn="just">
              <a:lnSpc>
                <a:spcPct val="100000"/>
              </a:lnSpc>
              <a:spcBef>
                <a:spcPts val="1400"/>
              </a:spcBef>
            </a:pPr>
            <a:endParaRPr lang="en-US" sz="2200" dirty="0">
              <a:solidFill>
                <a:schemeClr val="tx1"/>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783625" cy="4351338"/>
          </a:xfrm>
          <a:prstGeom prst="rect">
            <a:avLst/>
          </a:prstGeom>
        </p:spPr>
        <p:txBody>
          <a:bodyPr>
            <a:normAutofit/>
          </a:bodyPr>
          <a:lstStyle/>
          <a:p>
            <a:pPr algn="just">
              <a:spcBef>
                <a:spcPts val="1400"/>
              </a:spcBef>
            </a:pPr>
            <a:r>
              <a:rPr lang="en-US" sz="2400" dirty="0">
                <a:latin typeface="Abadi" panose="020B0604020104020204" pitchFamily="34" charset="0"/>
              </a:rPr>
              <a:t>We used wildcard like ‘%’ to filter for </a:t>
            </a:r>
            <a:r>
              <a:rPr lang="en-US" sz="2400" b="1" dirty="0">
                <a:latin typeface="Abadi" panose="020B0604020104020204" pitchFamily="34" charset="0"/>
              </a:rPr>
              <a:t>WHERE </a:t>
            </a:r>
            <a:r>
              <a:rPr lang="en-US" sz="2400" dirty="0" err="1">
                <a:latin typeface="Abadi" panose="020B0604020104020204" pitchFamily="34" charset="0"/>
              </a:rPr>
              <a:t>MissionOutcome</a:t>
            </a:r>
            <a:r>
              <a:rPr lang="en-US" sz="2400" dirty="0">
                <a:latin typeface="Abadi" panose="020B0604020104020204" pitchFamily="34" charset="0"/>
              </a:rPr>
              <a:t> was a success or a failure. </a:t>
            </a:r>
          </a:p>
          <a:p>
            <a:pPr>
              <a:spcBef>
                <a:spcPts val="1400"/>
              </a:spcBef>
            </a:pPr>
            <a:endParaRPr lang="en-US" sz="2400" dirty="0"/>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F19F0488-25F9-E714-2BF9-315E1E40F0A1}"/>
              </a:ext>
            </a:extLst>
          </p:cNvPr>
          <p:cNvPicPr>
            <a:picLocks noChangeAspect="1"/>
          </p:cNvPicPr>
          <p:nvPr/>
        </p:nvPicPr>
        <p:blipFill>
          <a:blip r:embed="rId3"/>
          <a:stretch>
            <a:fillRect/>
          </a:stretch>
        </p:blipFill>
        <p:spPr>
          <a:xfrm>
            <a:off x="5678639" y="1825625"/>
            <a:ext cx="6072265" cy="404817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528130" cy="4351338"/>
          </a:xfrm>
          <a:prstGeom prst="rect">
            <a:avLst/>
          </a:prstGeom>
        </p:spPr>
        <p:txBody>
          <a:bodyPr>
            <a:normAutofit/>
          </a:bodyPr>
          <a:lstStyle/>
          <a:p>
            <a:pPr algn="just">
              <a:spcBef>
                <a:spcPts val="1400"/>
              </a:spcBef>
            </a:pPr>
            <a:r>
              <a:rPr lang="en-US" sz="2400" dirty="0">
                <a:latin typeface="Abadi" panose="020B0604020104020204" pitchFamily="34" charset="0"/>
              </a:rPr>
              <a:t>We determined the booster that have carried the maximum payload using a subquery in the </a:t>
            </a:r>
            <a:r>
              <a:rPr lang="en-US" sz="2400" b="1" dirty="0">
                <a:latin typeface="Abadi" panose="020B0604020104020204" pitchFamily="34" charset="0"/>
              </a:rPr>
              <a:t>WHERE</a:t>
            </a:r>
            <a:r>
              <a:rPr lang="en-US" sz="2400" dirty="0">
                <a:latin typeface="Abadi" panose="020B0604020104020204" pitchFamily="34" charset="0"/>
              </a:rPr>
              <a:t> clause and the </a:t>
            </a:r>
            <a:r>
              <a:rPr lang="en-US" sz="2400" b="1" dirty="0">
                <a:latin typeface="Abadi" panose="020B0604020104020204" pitchFamily="34" charset="0"/>
              </a:rPr>
              <a:t>MAX() </a:t>
            </a:r>
            <a:r>
              <a:rPr lang="en-US" sz="2400" dirty="0">
                <a:latin typeface="Abadi" panose="020B0604020104020204" pitchFamily="34" charset="0"/>
              </a:rPr>
              <a:t>function.</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DCF5AB1E-81E7-4A94-16CE-E25B1E10405A}"/>
              </a:ext>
            </a:extLst>
          </p:cNvPr>
          <p:cNvPicPr>
            <a:picLocks noChangeAspect="1"/>
          </p:cNvPicPr>
          <p:nvPr/>
        </p:nvPicPr>
        <p:blipFill>
          <a:blip r:embed="rId3"/>
          <a:stretch>
            <a:fillRect/>
          </a:stretch>
        </p:blipFill>
        <p:spPr>
          <a:xfrm>
            <a:off x="5560287" y="1762606"/>
            <a:ext cx="5725324" cy="4477375"/>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2019" y="1589354"/>
            <a:ext cx="10687962" cy="1221081"/>
          </a:xfrm>
          <a:prstGeom prst="rect">
            <a:avLst/>
          </a:prstGeom>
        </p:spPr>
        <p:txBody>
          <a:bodyPr lIns="91440" tIns="45720" rIns="91440" bIns="45720" anchor="t">
            <a:normAutofit/>
          </a:bodyPr>
          <a:lstStyle/>
          <a:p>
            <a:pPr algn="just">
              <a:lnSpc>
                <a:spcPct val="100000"/>
              </a:lnSpc>
              <a:spcBef>
                <a:spcPts val="1400"/>
              </a:spcBef>
            </a:pPr>
            <a:r>
              <a:rPr lang="en-US" sz="2400" dirty="0">
                <a:solidFill>
                  <a:schemeClr val="accent3">
                    <a:lumMod val="25000"/>
                  </a:schemeClr>
                </a:solidFill>
                <a:latin typeface="Abadi"/>
              </a:rPr>
              <a:t>We used a combinations of the </a:t>
            </a:r>
            <a:r>
              <a:rPr lang="en-US" sz="2400" b="1" dirty="0">
                <a:solidFill>
                  <a:schemeClr val="accent3">
                    <a:lumMod val="25000"/>
                  </a:schemeClr>
                </a:solidFill>
                <a:latin typeface="Abadi"/>
              </a:rPr>
              <a:t>WHERE</a:t>
            </a:r>
            <a:r>
              <a:rPr lang="en-US" sz="2400" dirty="0">
                <a:solidFill>
                  <a:schemeClr val="accent3">
                    <a:lumMod val="25000"/>
                  </a:schemeClr>
                </a:solidFill>
                <a:latin typeface="Abadi"/>
              </a:rPr>
              <a:t> clause, </a:t>
            </a:r>
            <a:r>
              <a:rPr lang="en-US" sz="2400" b="1" dirty="0">
                <a:solidFill>
                  <a:schemeClr val="accent3">
                    <a:lumMod val="25000"/>
                  </a:schemeClr>
                </a:solidFill>
                <a:latin typeface="Abadi"/>
              </a:rPr>
              <a:t>LIKE</a:t>
            </a:r>
            <a:r>
              <a:rPr lang="en-US" sz="2400" dirty="0">
                <a:solidFill>
                  <a:schemeClr val="accent3">
                    <a:lumMod val="25000"/>
                  </a:schemeClr>
                </a:solidFill>
                <a:latin typeface="Abadi"/>
              </a:rPr>
              <a:t>, </a:t>
            </a:r>
            <a:r>
              <a:rPr lang="en-US" sz="2400" b="1" dirty="0">
                <a:solidFill>
                  <a:schemeClr val="accent3">
                    <a:lumMod val="25000"/>
                  </a:schemeClr>
                </a:solidFill>
                <a:latin typeface="Abadi"/>
              </a:rPr>
              <a:t>AND</a:t>
            </a:r>
            <a:r>
              <a:rPr lang="en-US" sz="2400" dirty="0">
                <a:solidFill>
                  <a:schemeClr val="accent3">
                    <a:lumMod val="25000"/>
                  </a:schemeClr>
                </a:solidFill>
                <a:latin typeface="Abadi"/>
              </a:rPr>
              <a:t>, and </a:t>
            </a:r>
            <a:r>
              <a:rPr lang="en-US" sz="2400" b="1" dirty="0">
                <a:solidFill>
                  <a:schemeClr val="accent3">
                    <a:lumMod val="25000"/>
                  </a:schemeClr>
                </a:solidFill>
                <a:latin typeface="Abadi"/>
              </a:rPr>
              <a:t>BETWEEN</a:t>
            </a:r>
            <a:r>
              <a:rPr lang="en-US" sz="2400" dirty="0">
                <a:solidFill>
                  <a:schemeClr val="accent3">
                    <a:lumMod val="25000"/>
                  </a:schemeClr>
                </a:solidFill>
                <a:latin typeface="Abadi"/>
              </a:rPr>
              <a:t> conditions to filter for failed landing outcomes in drone ship, their booster versions, and launch site names for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9C5B03AF-83E4-0612-722B-6E7DE806972D}"/>
              </a:ext>
            </a:extLst>
          </p:cNvPr>
          <p:cNvPicPr>
            <a:picLocks noChangeAspect="1"/>
          </p:cNvPicPr>
          <p:nvPr/>
        </p:nvPicPr>
        <p:blipFill>
          <a:blip r:embed="rId3"/>
          <a:stretch>
            <a:fillRect/>
          </a:stretch>
        </p:blipFill>
        <p:spPr>
          <a:xfrm>
            <a:off x="1955318" y="2810435"/>
            <a:ext cx="8281364" cy="3867870"/>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24811" y="1446554"/>
            <a:ext cx="10942377" cy="1872316"/>
          </a:xfrm>
          <a:prstGeom prst="rect">
            <a:avLst/>
          </a:prstGeom>
        </p:spPr>
        <p:txBody>
          <a:bodyPr lIns="91440" tIns="45720" rIns="91440" bIns="45720" anchor="t"/>
          <a:lstStyle/>
          <a:p>
            <a:pPr algn="just">
              <a:spcBef>
                <a:spcPts val="1400"/>
              </a:spcBef>
            </a:pPr>
            <a:r>
              <a:rPr lang="en-US" sz="2400" dirty="0">
                <a:latin typeface="Abadi" panose="020B0604020104020204" pitchFamily="34" charset="0"/>
              </a:rPr>
              <a:t>We selected Landing outcomes and the </a:t>
            </a:r>
            <a:r>
              <a:rPr lang="en-US" sz="2400" b="1" dirty="0">
                <a:latin typeface="Abadi" panose="020B0604020104020204" pitchFamily="34" charset="0"/>
              </a:rPr>
              <a:t>COUNT</a:t>
            </a:r>
            <a:r>
              <a:rPr lang="en-US" sz="2400" dirty="0">
                <a:latin typeface="Abadi" panose="020B0604020104020204" pitchFamily="34" charset="0"/>
              </a:rPr>
              <a:t> of landing outcomes from the data and used the </a:t>
            </a:r>
            <a:r>
              <a:rPr lang="en-US" sz="2400" b="1" dirty="0">
                <a:latin typeface="Abadi" panose="020B0604020104020204" pitchFamily="34" charset="0"/>
              </a:rPr>
              <a:t>WHERE</a:t>
            </a:r>
            <a:r>
              <a:rPr lang="en-US" sz="2400" dirty="0">
                <a:latin typeface="Abadi" panose="020B0604020104020204" pitchFamily="34" charset="0"/>
              </a:rPr>
              <a:t> clause to filter for landing outcomes </a:t>
            </a:r>
            <a:r>
              <a:rPr lang="en-US" sz="2400" b="1" dirty="0">
                <a:latin typeface="Abadi" panose="020B0604020104020204" pitchFamily="34" charset="0"/>
              </a:rPr>
              <a:t>BETWEEN</a:t>
            </a:r>
            <a:r>
              <a:rPr lang="en-US" sz="2400" dirty="0">
                <a:latin typeface="Abadi" panose="020B0604020104020204" pitchFamily="34" charset="0"/>
              </a:rPr>
              <a:t> 2010-06-04 to 2010-03-20.</a:t>
            </a:r>
          </a:p>
          <a:p>
            <a:pPr algn="just">
              <a:spcBef>
                <a:spcPts val="1400"/>
              </a:spcBef>
            </a:pPr>
            <a:r>
              <a:rPr lang="en-US" sz="2400" dirty="0">
                <a:latin typeface="Abadi" panose="020B0604020104020204" pitchFamily="34" charset="0"/>
              </a:rPr>
              <a:t>We applied the </a:t>
            </a:r>
            <a:r>
              <a:rPr lang="en-US" sz="2400" b="1" dirty="0">
                <a:latin typeface="Abadi" panose="020B0604020104020204" pitchFamily="34" charset="0"/>
              </a:rPr>
              <a:t>GROUP BY </a:t>
            </a:r>
            <a:r>
              <a:rPr lang="en-US" sz="2400" dirty="0">
                <a:latin typeface="Abadi" panose="020B0604020104020204" pitchFamily="34" charset="0"/>
              </a:rPr>
              <a:t>clause to group the landing outcomes and the </a:t>
            </a:r>
            <a:r>
              <a:rPr lang="en-US" sz="2400" b="1" dirty="0">
                <a:latin typeface="Abadi" panose="020B0604020104020204" pitchFamily="34" charset="0"/>
              </a:rPr>
              <a:t>ORDER BY </a:t>
            </a:r>
            <a:r>
              <a:rPr lang="en-US" sz="2400" dirty="0">
                <a:latin typeface="Abadi" panose="020B0604020104020204" pitchFamily="34" charset="0"/>
              </a:rPr>
              <a:t>clause to order the grouped landing outcome in descending order.</a:t>
            </a:r>
          </a:p>
          <a:p>
            <a:pPr algn="just">
              <a:spcBef>
                <a:spcPts val="1400"/>
              </a:spcBef>
            </a:pPr>
            <a:endParaRPr lang="en-US" sz="2400"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DD78956A-451A-26DA-3B12-0454F62A98F9}"/>
              </a:ext>
            </a:extLst>
          </p:cNvPr>
          <p:cNvPicPr>
            <a:picLocks noChangeAspect="1"/>
          </p:cNvPicPr>
          <p:nvPr/>
        </p:nvPicPr>
        <p:blipFill>
          <a:blip r:embed="rId3"/>
          <a:stretch>
            <a:fillRect/>
          </a:stretch>
        </p:blipFill>
        <p:spPr>
          <a:xfrm>
            <a:off x="3477229" y="3318870"/>
            <a:ext cx="5486400" cy="3462215"/>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pic>
        <p:nvPicPr>
          <p:cNvPr id="4" name="Content Placeholder 5">
            <a:extLst>
              <a:ext uri="{FF2B5EF4-FFF2-40B4-BE49-F238E27FC236}">
                <a16:creationId xmlns:a16="http://schemas.microsoft.com/office/drawing/2014/main" id="{470AB9A3-B553-4971-BB03-177421E4971B}"/>
              </a:ext>
            </a:extLst>
          </p:cNvPr>
          <p:cNvPicPr>
            <a:picLocks noGrp="1" noChangeAspect="1"/>
          </p:cNvPicPr>
          <p:nvPr/>
        </p:nvPicPr>
        <p:blipFill>
          <a:blip r:embed="rId3"/>
          <a:stretch>
            <a:fillRect/>
          </a:stretch>
        </p:blipFill>
        <p:spPr>
          <a:xfrm>
            <a:off x="734028" y="1509357"/>
            <a:ext cx="10515600" cy="4717035"/>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pic>
        <p:nvPicPr>
          <p:cNvPr id="2" name="Content Placeholder 3">
            <a:extLst>
              <a:ext uri="{FF2B5EF4-FFF2-40B4-BE49-F238E27FC236}">
                <a16:creationId xmlns:a16="http://schemas.microsoft.com/office/drawing/2014/main" id="{545859BE-C488-4415-B455-A8E223C13405}"/>
              </a:ext>
            </a:extLst>
          </p:cNvPr>
          <p:cNvPicPr>
            <a:picLocks noGrp="1" noChangeAspect="1"/>
          </p:cNvPicPr>
          <p:nvPr/>
        </p:nvPicPr>
        <p:blipFill>
          <a:blip r:embed="rId3"/>
          <a:stretch>
            <a:fillRect/>
          </a:stretch>
        </p:blipFill>
        <p:spPr>
          <a:xfrm>
            <a:off x="683830" y="1454291"/>
            <a:ext cx="10687962" cy="4772101"/>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pic>
        <p:nvPicPr>
          <p:cNvPr id="2" name="Content Placeholder 3">
            <a:extLst>
              <a:ext uri="{FF2B5EF4-FFF2-40B4-BE49-F238E27FC236}">
                <a16:creationId xmlns:a16="http://schemas.microsoft.com/office/drawing/2014/main" id="{6E1784D2-4EB3-4F23-A05A-978BAA2AC218}"/>
              </a:ext>
            </a:extLst>
          </p:cNvPr>
          <p:cNvPicPr>
            <a:picLocks noGrp="1" noChangeAspect="1"/>
          </p:cNvPicPr>
          <p:nvPr/>
        </p:nvPicPr>
        <p:blipFill>
          <a:blip r:embed="rId3"/>
          <a:stretch>
            <a:fillRect/>
          </a:stretch>
        </p:blipFill>
        <p:spPr>
          <a:xfrm>
            <a:off x="1049784" y="1401347"/>
            <a:ext cx="10092431" cy="506489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pic>
        <p:nvPicPr>
          <p:cNvPr id="2" name="Content Placeholder 3">
            <a:extLst>
              <a:ext uri="{FF2B5EF4-FFF2-40B4-BE49-F238E27FC236}">
                <a16:creationId xmlns:a16="http://schemas.microsoft.com/office/drawing/2014/main" id="{6073DE17-0FF5-4595-A4F2-B52421CEC018}"/>
              </a:ext>
            </a:extLst>
          </p:cNvPr>
          <p:cNvPicPr>
            <a:picLocks noGrp="1" noChangeAspect="1"/>
          </p:cNvPicPr>
          <p:nvPr/>
        </p:nvPicPr>
        <p:blipFill>
          <a:blip r:embed="rId3"/>
          <a:stretch>
            <a:fillRect/>
          </a:stretch>
        </p:blipFill>
        <p:spPr>
          <a:xfrm>
            <a:off x="770011" y="1655110"/>
            <a:ext cx="10687962" cy="4772101"/>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16566"/>
            <a:ext cx="10629904" cy="450900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gn="just">
              <a:spcBef>
                <a:spcPts val="1400"/>
              </a:spcBef>
            </a:pPr>
            <a:r>
              <a:rPr lang="en-US" sz="2200" dirty="0">
                <a:solidFill>
                  <a:schemeClr val="tx1"/>
                </a:solidFill>
                <a:latin typeface="Abadi" panose="020B0604020104020204" pitchFamily="34" charset="0"/>
              </a:rPr>
              <a:t>Project background and context</a:t>
            </a:r>
          </a:p>
          <a:p>
            <a:pPr lvl="1" algn="just">
              <a:spcBef>
                <a:spcPts val="1400"/>
              </a:spcBef>
            </a:pPr>
            <a:r>
              <a:rPr lang="en-US" sz="1900" dirty="0">
                <a:solidFill>
                  <a:schemeClr val="tx1"/>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lgn="just">
              <a:spcBef>
                <a:spcPts val="1400"/>
              </a:spcBef>
            </a:pPr>
            <a:r>
              <a:rPr lang="en-US" sz="2200" dirty="0">
                <a:solidFill>
                  <a:schemeClr val="tx1"/>
                </a:solidFill>
                <a:latin typeface="Abadi" panose="020B0604020104020204" pitchFamily="34" charset="0"/>
              </a:rPr>
              <a:t>Problems you want to find answers</a:t>
            </a:r>
          </a:p>
          <a:p>
            <a:pPr lvl="1" algn="just">
              <a:spcBef>
                <a:spcPts val="1400"/>
              </a:spcBef>
              <a:buFontTx/>
              <a:buChar char="-"/>
            </a:pPr>
            <a:r>
              <a:rPr lang="en-US" sz="1800" dirty="0">
                <a:solidFill>
                  <a:schemeClr val="tx1"/>
                </a:solidFill>
                <a:latin typeface="Abadi" panose="020B0604020104020204" pitchFamily="34" charset="0"/>
              </a:rPr>
              <a:t>What factors determine if the rocket will land successfully?</a:t>
            </a:r>
          </a:p>
          <a:p>
            <a:pPr lvl="1" algn="just">
              <a:spcBef>
                <a:spcPts val="1400"/>
              </a:spcBef>
              <a:buFontTx/>
              <a:buChar char="-"/>
            </a:pPr>
            <a:r>
              <a:rPr lang="en-US" sz="1800" dirty="0">
                <a:solidFill>
                  <a:schemeClr val="tx1"/>
                </a:solidFill>
                <a:latin typeface="Abadi" panose="020B0604020104020204" pitchFamily="34" charset="0"/>
              </a:rPr>
              <a:t>The interaction amongst various features that determine the success rate of a successful landing.</a:t>
            </a:r>
          </a:p>
          <a:p>
            <a:pPr lvl="1" algn="just">
              <a:spcBef>
                <a:spcPts val="1400"/>
              </a:spcBef>
              <a:buFontTx/>
              <a:buChar char="-"/>
            </a:pPr>
            <a:r>
              <a:rPr lang="en-US" sz="1800" dirty="0">
                <a:solidFill>
                  <a:schemeClr val="tx1"/>
                </a:solidFill>
                <a:latin typeface="Abadi" panose="020B0604020104020204" pitchFamily="34" charset="0"/>
              </a:rPr>
              <a:t>What operating conditions needs to be in place to ensure a successful landing program.</a:t>
            </a:r>
          </a:p>
          <a:p>
            <a:pPr algn="just">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pic>
        <p:nvPicPr>
          <p:cNvPr id="2" name="Content Placeholder 3">
            <a:extLst>
              <a:ext uri="{FF2B5EF4-FFF2-40B4-BE49-F238E27FC236}">
                <a16:creationId xmlns:a16="http://schemas.microsoft.com/office/drawing/2014/main" id="{6C2AB105-08B3-4384-941B-B102B9F85DF4}"/>
              </a:ext>
            </a:extLst>
          </p:cNvPr>
          <p:cNvPicPr>
            <a:picLocks noGrp="1" noChangeAspect="1"/>
          </p:cNvPicPr>
          <p:nvPr/>
        </p:nvPicPr>
        <p:blipFill>
          <a:blip r:embed="rId3"/>
          <a:stretch>
            <a:fillRect/>
          </a:stretch>
        </p:blipFill>
        <p:spPr>
          <a:xfrm>
            <a:off x="2295589" y="1668558"/>
            <a:ext cx="7790783" cy="4440746"/>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40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pic>
        <p:nvPicPr>
          <p:cNvPr id="2"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nvPicPr>
        <p:blipFill>
          <a:blip r:embed="rId3"/>
          <a:stretch>
            <a:fillRect/>
          </a:stretch>
        </p:blipFill>
        <p:spPr>
          <a:xfrm>
            <a:off x="770011" y="1663829"/>
            <a:ext cx="10515599" cy="3785614"/>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533065"/>
            <a:ext cx="10269697" cy="401638"/>
          </a:xfrm>
          <a:prstGeom prst="rect">
            <a:avLst/>
          </a:prstGeom>
        </p:spPr>
        <p:txBody>
          <a:bodyPr vert="horz" lIns="91440" tIns="45720" rIns="91440" bIns="45720" rtlCol="0" anchor="t">
            <a:normAutofit/>
          </a:bodyPr>
          <a:lstStyle/>
          <a:p>
            <a:pPr>
              <a:spcBef>
                <a:spcPts val="1400"/>
              </a:spcBef>
            </a:pPr>
            <a:r>
              <a:rPr lang="en-US" sz="2200" dirty="0">
                <a:latin typeface="Abadi" panose="020B0604020104020204" pitchFamily="34" charset="0"/>
              </a:rPr>
              <a:t>The decision tree classifier is the model with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a:extLst>
              <a:ext uri="{FF2B5EF4-FFF2-40B4-BE49-F238E27FC236}">
                <a16:creationId xmlns:a16="http://schemas.microsoft.com/office/drawing/2014/main" id="{562C8DF9-60A1-353B-E459-036AD0376DA6}"/>
              </a:ext>
            </a:extLst>
          </p:cNvPr>
          <p:cNvPicPr>
            <a:picLocks noChangeAspect="1"/>
          </p:cNvPicPr>
          <p:nvPr/>
        </p:nvPicPr>
        <p:blipFill>
          <a:blip r:embed="rId3"/>
          <a:stretch>
            <a:fillRect/>
          </a:stretch>
        </p:blipFill>
        <p:spPr>
          <a:xfrm>
            <a:off x="1041105" y="2287713"/>
            <a:ext cx="9727507" cy="3699193"/>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187036" cy="3811588"/>
          </a:xfrm>
          <a:prstGeom prst="rect">
            <a:avLst/>
          </a:prstGeom>
        </p:spPr>
        <p:txBody>
          <a:bodyPr>
            <a:normAutofit/>
          </a:bodyPr>
          <a:lstStyle/>
          <a:p>
            <a:pPr algn="just">
              <a:lnSpc>
                <a:spcPct val="100000"/>
              </a:lnSpc>
              <a:spcBef>
                <a:spcPts val="1400"/>
              </a:spcBef>
            </a:pPr>
            <a:r>
              <a:rPr lang="en-US" sz="24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8194" name="Picture 2">
            <a:extLst>
              <a:ext uri="{FF2B5EF4-FFF2-40B4-BE49-F238E27FC236}">
                <a16:creationId xmlns:a16="http://schemas.microsoft.com/office/drawing/2014/main" id="{1B3410AA-0565-7A17-96B1-1492B2B4F8C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73739" y="1535113"/>
            <a:ext cx="5048250" cy="433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2" name="Content Placeholder 3">
            <a:extLst>
              <a:ext uri="{FF2B5EF4-FFF2-40B4-BE49-F238E27FC236}">
                <a16:creationId xmlns:a16="http://schemas.microsoft.com/office/drawing/2014/main" id="{28684E62-A9F8-4E7A-AB01-78893062A1B4}"/>
              </a:ext>
            </a:extLst>
          </p:cNvPr>
          <p:cNvSpPr>
            <a:spLocks noGrp="1"/>
          </p:cNvSpPr>
          <p:nvPr/>
        </p:nvSpPr>
        <p:spPr>
          <a:xfrm>
            <a:off x="770011" y="1679665"/>
            <a:ext cx="10515600" cy="451832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00000"/>
              </a:lnSpc>
              <a:spcBef>
                <a:spcPts val="1400"/>
              </a:spcBef>
              <a:buNone/>
            </a:pPr>
            <a:r>
              <a:rPr lang="en-US" sz="2400" dirty="0">
                <a:latin typeface="Abadi" panose="020B0604020104020204" pitchFamily="34" charset="0"/>
              </a:rPr>
              <a:t>We can conclude that:</a:t>
            </a:r>
          </a:p>
          <a:p>
            <a:pPr algn="just">
              <a:lnSpc>
                <a:spcPct val="100000"/>
              </a:lnSpc>
              <a:spcBef>
                <a:spcPts val="1400"/>
              </a:spcBef>
            </a:pPr>
            <a:r>
              <a:rPr lang="en-US" sz="2400" dirty="0">
                <a:latin typeface="Abadi" panose="020B0604020104020204" pitchFamily="34" charset="0"/>
              </a:rPr>
              <a:t>The larger the flight amount at a launch site, the greater the success rate at a launch site.</a:t>
            </a:r>
          </a:p>
          <a:p>
            <a:pPr algn="just">
              <a:lnSpc>
                <a:spcPct val="100000"/>
              </a:lnSpc>
              <a:spcBef>
                <a:spcPts val="1400"/>
              </a:spcBef>
            </a:pPr>
            <a:r>
              <a:rPr lang="en-US" sz="2400" dirty="0">
                <a:latin typeface="Abadi" panose="020B0604020104020204" pitchFamily="34" charset="0"/>
              </a:rPr>
              <a:t>Launch success rate started to increase in 2013 till 2020.</a:t>
            </a:r>
          </a:p>
          <a:p>
            <a:pPr algn="just">
              <a:lnSpc>
                <a:spcPct val="100000"/>
              </a:lnSpc>
              <a:spcBef>
                <a:spcPts val="1400"/>
              </a:spcBef>
            </a:pPr>
            <a:r>
              <a:rPr lang="en-US" sz="2400" dirty="0">
                <a:latin typeface="Abadi" panose="020B0604020104020204" pitchFamily="34" charset="0"/>
              </a:rPr>
              <a:t>Orbits ES-L1, GEO, HEO, SSO, VLEO had the most success rate.</a:t>
            </a:r>
          </a:p>
          <a:p>
            <a:pPr algn="just">
              <a:lnSpc>
                <a:spcPct val="100000"/>
              </a:lnSpc>
              <a:spcBef>
                <a:spcPts val="1400"/>
              </a:spcBef>
            </a:pPr>
            <a:r>
              <a:rPr lang="en-US" sz="2400" dirty="0">
                <a:latin typeface="Abadi" panose="020B0604020104020204" pitchFamily="34" charset="0"/>
              </a:rPr>
              <a:t>KSC LC-39A had the most successful launches of any sites.</a:t>
            </a:r>
          </a:p>
          <a:p>
            <a:pPr algn="just">
              <a:lnSpc>
                <a:spcPct val="100000"/>
              </a:lnSpc>
              <a:spcBef>
                <a:spcPts val="1400"/>
              </a:spcBef>
            </a:pPr>
            <a:r>
              <a:rPr lang="en-US" sz="2400" dirty="0">
                <a:latin typeface="Abadi" panose="020B0604020104020204" pitchFamily="34" charset="0"/>
              </a:rPr>
              <a:t>The Decision tree classifier is the best machine learning algorithm for this task.</a:t>
            </a:r>
          </a:p>
          <a:p>
            <a:pPr algn="just">
              <a:lnSpc>
                <a:spcPct val="100000"/>
              </a:lnSpc>
              <a:spcBef>
                <a:spcPts val="1400"/>
              </a:spcBef>
            </a:pPr>
            <a:endParaRPr lang="en-US" sz="2400" dirty="0">
              <a:latin typeface="Abadi" panose="020B0604020104020204" pitchFamily="34" charset="0"/>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just">
              <a:lnSpc>
                <a:spcPct val="120000"/>
              </a:lnSpc>
              <a:spcBef>
                <a:spcPts val="1400"/>
              </a:spcBef>
              <a:buNone/>
            </a:pPr>
            <a:r>
              <a:rPr lang="en-US" sz="8800" dirty="0">
                <a:solidFill>
                  <a:srgbClr val="0B49CB"/>
                </a:solidFill>
                <a:latin typeface="Abadi"/>
              </a:rPr>
              <a:t>Executive Summary</a:t>
            </a:r>
          </a:p>
          <a:p>
            <a:pPr algn="just">
              <a:lnSpc>
                <a:spcPct val="120000"/>
              </a:lnSpc>
              <a:spcBef>
                <a:spcPts val="1400"/>
              </a:spcBef>
            </a:pPr>
            <a:r>
              <a:rPr lang="en-US" sz="8800" dirty="0">
                <a:solidFill>
                  <a:schemeClr val="accent3">
                    <a:lumMod val="25000"/>
                  </a:schemeClr>
                </a:solidFill>
                <a:latin typeface="Abadi"/>
              </a:rPr>
              <a:t>Data collection methodology:</a:t>
            </a:r>
          </a:p>
          <a:p>
            <a:pPr lvl="1" algn="just">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gn="just">
              <a:lnSpc>
                <a:spcPct val="120000"/>
              </a:lnSpc>
              <a:spcBef>
                <a:spcPts val="1400"/>
              </a:spcBef>
            </a:pPr>
            <a:r>
              <a:rPr lang="en-US" sz="8800" dirty="0">
                <a:solidFill>
                  <a:schemeClr val="accent3">
                    <a:lumMod val="25000"/>
                  </a:schemeClr>
                </a:solidFill>
                <a:latin typeface="Abadi"/>
              </a:rPr>
              <a:t>Perform data wrangling</a:t>
            </a:r>
          </a:p>
          <a:p>
            <a:pPr lvl="1" algn="just">
              <a:lnSpc>
                <a:spcPct val="120000"/>
              </a:lnSpc>
              <a:spcBef>
                <a:spcPts val="1400"/>
              </a:spcBef>
            </a:pPr>
            <a:r>
              <a:rPr lang="en-US" sz="7600" dirty="0">
                <a:solidFill>
                  <a:schemeClr val="bg2">
                    <a:lumMod val="50000"/>
                  </a:schemeClr>
                </a:solidFill>
                <a:latin typeface="Abadi"/>
              </a:rPr>
              <a:t>One-hot encoding was applied to categorical features</a:t>
            </a:r>
          </a:p>
          <a:p>
            <a:pPr algn="just">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gn="just">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gn="just">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gn="just">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02894"/>
            <a:ext cx="10515600" cy="4642411"/>
          </a:xfrm>
          <a:prstGeom prst="rect">
            <a:avLst/>
          </a:prstGeom>
        </p:spPr>
        <p:txBody>
          <a:bodyPr/>
          <a:lstStyle/>
          <a:p>
            <a:pPr algn="just">
              <a:lnSpc>
                <a:spcPct val="100000"/>
              </a:lnSpc>
              <a:spcBef>
                <a:spcPts val="1400"/>
              </a:spcBef>
            </a:pPr>
            <a:r>
              <a:rPr lang="en-US" sz="2400" dirty="0">
                <a:latin typeface="Abadi" panose="020B0604020104020204" pitchFamily="34" charset="0"/>
              </a:rPr>
              <a:t>The data was collected using various methods</a:t>
            </a:r>
          </a:p>
          <a:p>
            <a:pPr lvl="1" algn="just">
              <a:lnSpc>
                <a:spcPct val="100000"/>
              </a:lnSpc>
              <a:spcBef>
                <a:spcPts val="1400"/>
              </a:spcBef>
              <a:buFontTx/>
              <a:buChar char="-"/>
            </a:pPr>
            <a:r>
              <a:rPr lang="en-US" dirty="0">
                <a:latin typeface="Abadi" panose="020B0604020104020204" pitchFamily="34" charset="0"/>
              </a:rPr>
              <a:t>Data collection was done using get request to the SpaceX API.</a:t>
            </a:r>
          </a:p>
          <a:p>
            <a:pPr lvl="1" algn="just">
              <a:lnSpc>
                <a:spcPct val="100000"/>
              </a:lnSpc>
              <a:spcBef>
                <a:spcPts val="1400"/>
              </a:spcBef>
              <a:buFontTx/>
              <a:buChar char="-"/>
            </a:pPr>
            <a:r>
              <a:rPr lang="en-US" dirty="0">
                <a:latin typeface="Abadi" panose="020B0604020104020204" pitchFamily="34" charset="0"/>
              </a:rPr>
              <a:t>Next, we decoded the response content as a Json using .</a:t>
            </a:r>
            <a:r>
              <a:rPr lang="en-US" dirty="0" err="1">
                <a:latin typeface="Abadi" panose="020B0604020104020204" pitchFamily="34" charset="0"/>
              </a:rPr>
              <a:t>json</a:t>
            </a:r>
            <a:r>
              <a:rPr lang="en-US" dirty="0">
                <a:latin typeface="Abadi" panose="020B0604020104020204" pitchFamily="34" charset="0"/>
              </a:rPr>
              <a:t>() function call and turn it into a pandas </a:t>
            </a:r>
            <a:r>
              <a:rPr lang="en-US" dirty="0" err="1">
                <a:latin typeface="Abadi" panose="020B0604020104020204" pitchFamily="34" charset="0"/>
              </a:rPr>
              <a:t>dataframe</a:t>
            </a:r>
            <a:r>
              <a:rPr lang="en-US" dirty="0">
                <a:latin typeface="Abadi" panose="020B0604020104020204" pitchFamily="34" charset="0"/>
              </a:rPr>
              <a:t> using .</a:t>
            </a:r>
            <a:r>
              <a:rPr lang="en-US" dirty="0" err="1">
                <a:latin typeface="Abadi" panose="020B0604020104020204" pitchFamily="34" charset="0"/>
              </a:rPr>
              <a:t>json_normalize</a:t>
            </a:r>
            <a:r>
              <a:rPr lang="en-US" dirty="0">
                <a:latin typeface="Abadi" panose="020B0604020104020204" pitchFamily="34" charset="0"/>
              </a:rPr>
              <a:t>().</a:t>
            </a:r>
          </a:p>
          <a:p>
            <a:pPr lvl="1" algn="just">
              <a:lnSpc>
                <a:spcPct val="100000"/>
              </a:lnSpc>
              <a:spcBef>
                <a:spcPts val="1400"/>
              </a:spcBef>
              <a:buFontTx/>
              <a:buChar char="-"/>
            </a:pPr>
            <a:r>
              <a:rPr lang="en-US" dirty="0">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dirty="0">
                <a:latin typeface="Abadi" panose="020B0604020104020204" pitchFamily="34" charset="0"/>
              </a:rPr>
              <a:t>In addition, we performed web scraping from Wikipedia for Falcon 9 launch records with </a:t>
            </a:r>
            <a:r>
              <a:rPr lang="en-US" dirty="0" err="1">
                <a:latin typeface="Abadi" panose="020B0604020104020204" pitchFamily="34" charset="0"/>
              </a:rPr>
              <a:t>BeautifulSoup</a:t>
            </a:r>
            <a:r>
              <a:rPr lang="en-US" dirty="0">
                <a:latin typeface="Abadi" panose="020B0604020104020204" pitchFamily="34" charset="0"/>
              </a:rPr>
              <a:t>. </a:t>
            </a:r>
          </a:p>
          <a:p>
            <a:pPr lvl="1" algn="just">
              <a:lnSpc>
                <a:spcPct val="100000"/>
              </a:lnSpc>
              <a:spcBef>
                <a:spcPts val="1400"/>
              </a:spcBef>
              <a:buFontTx/>
              <a:buChar char="-"/>
            </a:pPr>
            <a:r>
              <a:rPr lang="en-US" dirty="0">
                <a:latin typeface="Abadi" panose="020B0604020104020204" pitchFamily="34" charset="0"/>
              </a:rPr>
              <a:t>The objective was to extract the launch records as HTML table, parse the table and convert it to a pandas </a:t>
            </a:r>
            <a:r>
              <a:rPr lang="en-US" dirty="0" err="1">
                <a:latin typeface="Abadi" panose="020B0604020104020204" pitchFamily="34" charset="0"/>
              </a:rPr>
              <a:t>dataframe</a:t>
            </a:r>
            <a:r>
              <a:rPr lang="en-US" dirty="0">
                <a:latin typeface="Abadi" panose="020B0604020104020204" pitchFamily="34" charset="0"/>
              </a:rPr>
              <a:t> for future analysis.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5275262" cy="4225925"/>
          </a:xfrm>
          <a:prstGeom prst="rect">
            <a:avLst/>
          </a:prstGeom>
        </p:spPr>
        <p:txBody>
          <a:bodyPr vert="horz" lIns="91440" tIns="45720" rIns="91440" bIns="45720" rtlCol="0" anchor="t">
            <a:normAutofit/>
          </a:bodyPr>
          <a:lstStyle/>
          <a:p>
            <a:pPr algn="just">
              <a:lnSpc>
                <a:spcPct val="100000"/>
              </a:lnSpc>
              <a:spcBef>
                <a:spcPts val="1400"/>
              </a:spcBef>
            </a:pPr>
            <a:r>
              <a:rPr lang="en-US" sz="2400" dirty="0">
                <a:latin typeface="Abadi" panose="020B0604020104020204" pitchFamily="34" charset="0"/>
              </a:rPr>
              <a:t>We used the get request to the SpaceX API to collect data, clean the requested data and did some basic data wrangling and formatting.</a:t>
            </a:r>
          </a:p>
          <a:p>
            <a:pPr algn="just">
              <a:lnSpc>
                <a:spcPct val="100000"/>
              </a:lnSpc>
              <a:spcBef>
                <a:spcPts val="1400"/>
              </a:spcBef>
            </a:pPr>
            <a:r>
              <a:rPr lang="en-US" sz="2400" dirty="0">
                <a:latin typeface="Abadi" panose="020B0604020104020204" pitchFamily="34" charset="0"/>
              </a:rPr>
              <a:t>The link to the notebook is </a:t>
            </a:r>
            <a:r>
              <a:rPr lang="en-US" sz="2400" dirty="0">
                <a:solidFill>
                  <a:schemeClr val="accent3">
                    <a:lumMod val="25000"/>
                  </a:schemeClr>
                </a:solidFill>
                <a:latin typeface="Abadi" panose="020B0604020104020204" pitchFamily="34" charset="0"/>
                <a:hlinkClick r:id="rId3"/>
              </a:rPr>
              <a:t>https://github.com/moniaravind/IBM-data-science-capstone-project/blob/main/1%20Data%20Collection%20API.ipynb</a:t>
            </a:r>
            <a:endParaRPr lang="en-US" sz="2400" dirty="0">
              <a:latin typeface="Abadi" panose="020B0604020104020204" pitchFamily="34" charset="0"/>
            </a:endParaRP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61E4AF22-EFED-4B80-BCDB-9BE50C288589}"/>
              </a:ext>
            </a:extLst>
          </p:cNvPr>
          <p:cNvPicPr>
            <a:picLocks noChangeAspect="1"/>
          </p:cNvPicPr>
          <p:nvPr/>
        </p:nvPicPr>
        <p:blipFill>
          <a:blip r:embed="rId4"/>
          <a:stretch>
            <a:fillRect/>
          </a:stretch>
        </p:blipFill>
        <p:spPr>
          <a:xfrm>
            <a:off x="6424338" y="1498511"/>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666014"/>
            <a:ext cx="5173590" cy="4527062"/>
          </a:xfrm>
          <a:prstGeom prst="rect">
            <a:avLst/>
          </a:prstGeom>
        </p:spPr>
        <p:txBody>
          <a:bodyPr lIns="91440" tIns="45720" rIns="91440" bIns="45720" anchor="t">
            <a:noAutofit/>
          </a:bodyPr>
          <a:lstStyle/>
          <a:p>
            <a:pPr algn="just">
              <a:lnSpc>
                <a:spcPct val="100000"/>
              </a:lnSpc>
              <a:spcBef>
                <a:spcPts val="1400"/>
              </a:spcBef>
            </a:pPr>
            <a:r>
              <a:rPr lang="en-US" sz="2400" dirty="0">
                <a:latin typeface="Abadi"/>
              </a:rPr>
              <a:t>We applied web scrapping to </a:t>
            </a:r>
            <a:r>
              <a:rPr lang="en-US" sz="2400" dirty="0" err="1">
                <a:latin typeface="Abadi"/>
              </a:rPr>
              <a:t>webscrap</a:t>
            </a:r>
            <a:r>
              <a:rPr lang="en-US" sz="2400" dirty="0">
                <a:latin typeface="Abadi"/>
              </a:rPr>
              <a:t> Falcon 9 launch records with </a:t>
            </a:r>
            <a:r>
              <a:rPr lang="en-US" sz="2400" dirty="0" err="1">
                <a:latin typeface="Abadi"/>
              </a:rPr>
              <a:t>BeautifulSoup</a:t>
            </a:r>
            <a:r>
              <a:rPr lang="en-US" sz="2400" dirty="0">
                <a:latin typeface="Abadi"/>
              </a:rPr>
              <a:t> </a:t>
            </a:r>
          </a:p>
          <a:p>
            <a:pPr algn="just">
              <a:lnSpc>
                <a:spcPct val="100000"/>
              </a:lnSpc>
              <a:spcBef>
                <a:spcPts val="1400"/>
              </a:spcBef>
            </a:pPr>
            <a:r>
              <a:rPr lang="en-US" sz="2400" dirty="0">
                <a:latin typeface="Abadi"/>
              </a:rPr>
              <a:t>We parsed the table and converted it into a pandas </a:t>
            </a:r>
            <a:r>
              <a:rPr lang="en-US" sz="2400" dirty="0" err="1">
                <a:latin typeface="Abadi"/>
              </a:rPr>
              <a:t>dataframe</a:t>
            </a:r>
            <a:r>
              <a:rPr lang="en-US" sz="2400" dirty="0">
                <a:latin typeface="Abadi"/>
              </a:rPr>
              <a:t>.</a:t>
            </a:r>
            <a:endParaRPr lang="en-US" sz="2400" dirty="0">
              <a:latin typeface="Abadi" panose="020B0604020104020204" pitchFamily="34" charset="0"/>
            </a:endParaRPr>
          </a:p>
          <a:p>
            <a:pPr algn="just">
              <a:lnSpc>
                <a:spcPct val="100000"/>
              </a:lnSpc>
              <a:spcBef>
                <a:spcPts val="1400"/>
              </a:spcBef>
            </a:pPr>
            <a:r>
              <a:rPr lang="en-US" sz="2400" dirty="0">
                <a:latin typeface="Abadi" panose="020B0604020104020204" pitchFamily="34" charset="0"/>
              </a:rPr>
              <a:t>The link to the notebook is </a:t>
            </a:r>
            <a:r>
              <a:rPr lang="en-US" sz="2400" dirty="0">
                <a:latin typeface="Abadi" panose="020B0604020104020204" pitchFamily="34" charset="0"/>
                <a:hlinkClick r:id="rId3"/>
              </a:rPr>
              <a:t>https://github.com/moniaravind/IBM-data-science-capstone-project/blob/main/2%20Data%20Collection%20with%20Web%20Scraping.ipynb</a:t>
            </a:r>
            <a:endParaRPr lang="en-US" sz="2400" dirty="0">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a:extLst>
              <a:ext uri="{FF2B5EF4-FFF2-40B4-BE49-F238E27FC236}">
                <a16:creationId xmlns:a16="http://schemas.microsoft.com/office/drawing/2014/main" id="{11B286EC-90E5-482C-9C00-C353EE9D2862}"/>
              </a:ext>
            </a:extLst>
          </p:cNvPr>
          <p:cNvPicPr>
            <a:picLocks noChangeAspect="1"/>
          </p:cNvPicPr>
          <p:nvPr/>
        </p:nvPicPr>
        <p:blipFill>
          <a:blip r:embed="rId4"/>
          <a:stretch>
            <a:fillRect/>
          </a:stretch>
        </p:blipFill>
        <p:spPr>
          <a:xfrm>
            <a:off x="6386965" y="1540517"/>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167</TotalTime>
  <Words>1829</Words>
  <Application>Microsoft Office PowerPoint</Application>
  <PresentationFormat>Widescreen</PresentationFormat>
  <Paragraphs>194</Paragraphs>
  <Slides>46</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Moni Aravind</cp:lastModifiedBy>
  <cp:revision>200</cp:revision>
  <dcterms:created xsi:type="dcterms:W3CDTF">2021-04-29T18:58:34Z</dcterms:created>
  <dcterms:modified xsi:type="dcterms:W3CDTF">2023-11-22T14:09:22Z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